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sldIdLst>
    <p:sldId id="256" r:id="rId2"/>
    <p:sldId id="262" r:id="rId3"/>
    <p:sldId id="258" r:id="rId4"/>
    <p:sldId id="259" r:id="rId5"/>
    <p:sldId id="260" r:id="rId6"/>
    <p:sldId id="261" r:id="rId7"/>
    <p:sldId id="257"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0" d="100"/>
          <a:sy n="80" d="100"/>
        </p:scale>
        <p:origin x="37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21/01/2017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46767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21/01/2017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3954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21/01/2017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328750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21/01/2017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55293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21/01/2017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6002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61BEF0D-F0BB-DE4B-95CE-6DB70DBA9567}" type="datetimeFigureOut">
              <a:rPr lang="en-US" smtClean="0"/>
              <a:pPr/>
              <a:t>21/01/2017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690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61BEF0D-F0BB-DE4B-95CE-6DB70DBA9567}" type="datetimeFigureOut">
              <a:rPr lang="en-US" smtClean="0"/>
              <a:pPr/>
              <a:t>21/01/2017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83922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pPr/>
              <a:t>21/01/2017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67921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21/01/2017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80010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21/01/2017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500452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21/01/2017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597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21/01/2017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5340245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innovate.mygov.in/sih2017"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315325" y="371380"/>
            <a:ext cx="11574049" cy="15451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59159" y="0"/>
            <a:ext cx="10781884" cy="313151"/>
          </a:xfrm>
        </p:spPr>
        <p:txBody>
          <a:bodyPr>
            <a:normAutofit fontScale="90000"/>
          </a:bodyPr>
          <a:lstStyle/>
          <a:p>
            <a:r>
              <a:rPr lang="en-US" sz="2000" dirty="0">
                <a:solidFill>
                  <a:schemeClr val="tx1">
                    <a:lumMod val="95000"/>
                  </a:schemeClr>
                </a:solidFill>
                <a:hlinkClick r:id="rId2"/>
              </a:rPr>
              <a:t>Smart India Hackathon 2017</a:t>
            </a:r>
            <a:endParaRPr lang="en-US" sz="2000" dirty="0">
              <a:solidFill>
                <a:schemeClr val="tx1">
                  <a:lumMod val="95000"/>
                </a:schemeClr>
              </a:solidFill>
            </a:endParaRPr>
          </a:p>
        </p:txBody>
      </p:sp>
      <p:sp>
        <p:nvSpPr>
          <p:cNvPr id="3" name="Subtitle 2"/>
          <p:cNvSpPr>
            <a:spLocks noGrp="1"/>
          </p:cNvSpPr>
          <p:nvPr>
            <p:ph type="subTitle" idx="1"/>
          </p:nvPr>
        </p:nvSpPr>
        <p:spPr>
          <a:xfrm>
            <a:off x="447435" y="431319"/>
            <a:ext cx="8559996" cy="1706126"/>
          </a:xfrm>
        </p:spPr>
        <p:txBody>
          <a:bodyPr>
            <a:normAutofit/>
          </a:bodyPr>
          <a:lstStyle/>
          <a:p>
            <a:pPr algn="just"/>
            <a:r>
              <a:rPr lang="en-US" sz="1200" u="sng" dirty="0" smtClean="0">
                <a:solidFill>
                  <a:schemeClr val="tx1"/>
                </a:solidFill>
              </a:rPr>
              <a:t>Ministry Category</a:t>
            </a:r>
            <a:r>
              <a:rPr lang="en-US" sz="1200" dirty="0" smtClean="0">
                <a:solidFill>
                  <a:schemeClr val="tx1"/>
                </a:solidFill>
              </a:rPr>
              <a:t> : </a:t>
            </a:r>
            <a:r>
              <a:rPr lang="en-US" sz="1200" b="1" dirty="0">
                <a:solidFill>
                  <a:schemeClr val="tx1"/>
                </a:solidFill>
              </a:rPr>
              <a:t>Indian Space Research </a:t>
            </a:r>
            <a:r>
              <a:rPr lang="en-US" sz="1200" b="1" dirty="0" smtClean="0">
                <a:solidFill>
                  <a:schemeClr val="tx1"/>
                </a:solidFill>
              </a:rPr>
              <a:t>Organisation </a:t>
            </a:r>
            <a:r>
              <a:rPr lang="en-US" sz="1200" b="1" dirty="0">
                <a:solidFill>
                  <a:schemeClr val="tx1"/>
                </a:solidFill>
              </a:rPr>
              <a:t>(ISRO</a:t>
            </a:r>
            <a:r>
              <a:rPr lang="en-US" sz="1200" b="1" dirty="0" smtClean="0">
                <a:solidFill>
                  <a:schemeClr val="tx1"/>
                </a:solidFill>
              </a:rPr>
              <a:t>)</a:t>
            </a:r>
          </a:p>
          <a:p>
            <a:pPr algn="just"/>
            <a:endParaRPr lang="en-US" sz="1200" b="1" dirty="0">
              <a:solidFill>
                <a:schemeClr val="tx1"/>
              </a:solidFill>
            </a:endParaRPr>
          </a:p>
          <a:p>
            <a:pPr algn="just"/>
            <a:r>
              <a:rPr lang="en-US" sz="1200" u="sng" dirty="0" smtClean="0">
                <a:solidFill>
                  <a:schemeClr val="tx1"/>
                </a:solidFill>
              </a:rPr>
              <a:t>Problem Statement</a:t>
            </a:r>
            <a:r>
              <a:rPr lang="en-US" sz="1200" dirty="0" smtClean="0">
                <a:solidFill>
                  <a:schemeClr val="tx1"/>
                </a:solidFill>
              </a:rPr>
              <a:t> : </a:t>
            </a:r>
            <a:r>
              <a:rPr lang="en-US" sz="1200" b="1" dirty="0">
                <a:solidFill>
                  <a:schemeClr val="tx1"/>
                </a:solidFill>
              </a:rPr>
              <a:t>Storing emails on mailbox server </a:t>
            </a:r>
            <a:r>
              <a:rPr lang="en-US" sz="1200" b="1" dirty="0" smtClean="0">
                <a:solidFill>
                  <a:schemeClr val="tx1"/>
                </a:solidFill>
              </a:rPr>
              <a:t>in </a:t>
            </a:r>
            <a:r>
              <a:rPr lang="en-US" sz="1200" b="1" dirty="0">
                <a:solidFill>
                  <a:schemeClr val="tx1"/>
                </a:solidFill>
              </a:rPr>
              <a:t>encrypted format accessible only to owner of the </a:t>
            </a:r>
            <a:r>
              <a:rPr lang="en-US" sz="1200" b="1" dirty="0" smtClean="0">
                <a:solidFill>
                  <a:schemeClr val="tx1"/>
                </a:solidFill>
              </a:rPr>
              <a:t>email</a:t>
            </a:r>
          </a:p>
          <a:p>
            <a:pPr algn="just"/>
            <a:endParaRPr lang="en-US" sz="1200" b="1" dirty="0" smtClean="0">
              <a:solidFill>
                <a:schemeClr val="tx1"/>
              </a:solidFill>
            </a:endParaRPr>
          </a:p>
          <a:p>
            <a:pPr algn="just"/>
            <a:r>
              <a:rPr lang="en-US" sz="1200" u="sng" dirty="0" smtClean="0">
                <a:solidFill>
                  <a:schemeClr val="tx1"/>
                </a:solidFill>
              </a:rPr>
              <a:t>Team Leader Name</a:t>
            </a:r>
            <a:r>
              <a:rPr lang="en-US" sz="1200" dirty="0" smtClean="0">
                <a:solidFill>
                  <a:schemeClr val="tx1"/>
                </a:solidFill>
              </a:rPr>
              <a:t> : </a:t>
            </a:r>
            <a:r>
              <a:rPr lang="en-US" sz="1200" b="1" dirty="0" smtClean="0">
                <a:solidFill>
                  <a:schemeClr val="tx1"/>
                </a:solidFill>
              </a:rPr>
              <a:t>Anup Kumar Panwar</a:t>
            </a:r>
            <a:endParaRPr lang="en-US" sz="1200" dirty="0">
              <a:solidFill>
                <a:schemeClr val="tx1"/>
              </a:solidFill>
            </a:endParaRPr>
          </a:p>
        </p:txBody>
      </p:sp>
      <p:sp>
        <p:nvSpPr>
          <p:cNvPr id="4" name="Subtitle 2"/>
          <p:cNvSpPr txBox="1">
            <a:spLocks/>
          </p:cNvSpPr>
          <p:nvPr/>
        </p:nvSpPr>
        <p:spPr>
          <a:xfrm>
            <a:off x="8959546" y="812026"/>
            <a:ext cx="4584526" cy="1947333"/>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100" kern="1200" cap="none">
                <a:solidFill>
                  <a:schemeClr val="bg2">
                    <a:lumMod val="75000"/>
                  </a:schemeClr>
                </a:solidFill>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pPr algn="just"/>
            <a:r>
              <a:rPr lang="en-US" sz="1800" u="sng" dirty="0" smtClean="0">
                <a:solidFill>
                  <a:schemeClr val="tx1"/>
                </a:solidFill>
              </a:rPr>
              <a:t>Problem Code</a:t>
            </a:r>
            <a:r>
              <a:rPr lang="en-US" sz="1800" dirty="0" smtClean="0">
                <a:solidFill>
                  <a:schemeClr val="tx1"/>
                </a:solidFill>
              </a:rPr>
              <a:t> : </a:t>
            </a:r>
            <a:r>
              <a:rPr lang="en-US" sz="1800" b="1" dirty="0" smtClean="0">
                <a:solidFill>
                  <a:schemeClr val="tx1"/>
                </a:solidFill>
              </a:rPr>
              <a:t>#ISR1</a:t>
            </a:r>
          </a:p>
          <a:p>
            <a:pPr algn="just"/>
            <a:r>
              <a:rPr lang="en-US" sz="1800" u="sng" dirty="0" smtClean="0">
                <a:solidFill>
                  <a:schemeClr val="tx1"/>
                </a:solidFill>
              </a:rPr>
              <a:t>College Code : </a:t>
            </a:r>
            <a:endParaRPr lang="en-US" sz="1800" u="sng" dirty="0">
              <a:solidFill>
                <a:schemeClr val="tx1"/>
              </a:solidFill>
            </a:endParaRPr>
          </a:p>
        </p:txBody>
      </p:sp>
      <p:sp>
        <p:nvSpPr>
          <p:cNvPr id="7" name="TextBox 6"/>
          <p:cNvSpPr txBox="1"/>
          <p:nvPr/>
        </p:nvSpPr>
        <p:spPr>
          <a:xfrm>
            <a:off x="447435" y="1991556"/>
            <a:ext cx="11574049" cy="3893374"/>
          </a:xfrm>
          <a:prstGeom prst="rect">
            <a:avLst/>
          </a:prstGeom>
          <a:noFill/>
        </p:spPr>
        <p:txBody>
          <a:bodyPr wrap="square" rtlCol="0">
            <a:spAutoFit/>
          </a:bodyPr>
          <a:lstStyle/>
          <a:p>
            <a:pPr algn="just"/>
            <a:r>
              <a:rPr lang="en-US" sz="1300" b="1" u="sng" dirty="0" smtClean="0">
                <a:latin typeface="Arial Black" panose="020B0A04020102020204" pitchFamily="34" charset="0"/>
              </a:rPr>
              <a:t>IDEA</a:t>
            </a:r>
            <a:endParaRPr lang="en-US" sz="1300" b="1" u="sng" dirty="0">
              <a:latin typeface="Arial Black" panose="020B0A04020102020204" pitchFamily="34" charset="0"/>
            </a:endParaRPr>
          </a:p>
          <a:p>
            <a:pPr algn="just"/>
            <a:r>
              <a:rPr lang="en-US" sz="1300" dirty="0"/>
              <a:t>Our idea is to develop a SECURED &amp; ENCRYPTED EMAIL SERVICE. </a:t>
            </a:r>
            <a:r>
              <a:rPr lang="en-US" sz="1300" dirty="0" smtClean="0"/>
              <a:t>Normally Email </a:t>
            </a:r>
            <a:r>
              <a:rPr lang="en-US" sz="1300" dirty="0"/>
              <a:t>services provide STORAGE LEVEL ENCRYPTION which are decrypted </a:t>
            </a:r>
            <a:r>
              <a:rPr lang="en-US" sz="1300" dirty="0" smtClean="0"/>
              <a:t>on-the-fly and that too with a SINGLE KEY. </a:t>
            </a:r>
            <a:r>
              <a:rPr lang="en-US" sz="1300" dirty="0"/>
              <a:t>So, we have tackled the drawbacks in this ON-THE-FLY </a:t>
            </a:r>
            <a:r>
              <a:rPr lang="en-US" sz="1300" dirty="0" smtClean="0"/>
              <a:t>DECRYPTION and  SINGLE KEY approach:-</a:t>
            </a:r>
          </a:p>
          <a:p>
            <a:pPr marL="514350" indent="-514350" algn="just">
              <a:buAutoNum type="arabicPeriod"/>
            </a:pPr>
            <a:r>
              <a:rPr lang="en-US" sz="1300" dirty="0" smtClean="0"/>
              <a:t>The sender will provide a KEY to lock the Email Content; This key can </a:t>
            </a:r>
            <a:r>
              <a:rPr lang="en-US" sz="1300" dirty="0"/>
              <a:t>be anything the </a:t>
            </a:r>
            <a:r>
              <a:rPr lang="en-US" sz="1300" dirty="0" smtClean="0"/>
              <a:t>BIOMETRICS, a STRING or a FILE. For example, any ISRO research paper can be encrypted with a photo of “Ganesh </a:t>
            </a:r>
            <a:r>
              <a:rPr lang="en-US" sz="1300" dirty="0" err="1" smtClean="0"/>
              <a:t>Ji</a:t>
            </a:r>
            <a:r>
              <a:rPr lang="en-US" sz="1300" dirty="0" smtClean="0"/>
              <a:t>”. Thereafter that research paper can be opened only if the user has that same “Ganesh </a:t>
            </a:r>
            <a:r>
              <a:rPr lang="en-US" sz="1300" dirty="0" err="1" smtClean="0"/>
              <a:t>Ji</a:t>
            </a:r>
            <a:r>
              <a:rPr lang="en-US" sz="1300" dirty="0" smtClean="0"/>
              <a:t>” photo with him. But mostly our approach is based on encrypting the content with FINGER PRINTS of the users.</a:t>
            </a:r>
          </a:p>
          <a:p>
            <a:pPr marL="514350" indent="-514350" algn="just">
              <a:buAutoNum type="arabicPeriod"/>
            </a:pPr>
            <a:r>
              <a:rPr lang="en-US" sz="1300" dirty="0" smtClean="0"/>
              <a:t>A </a:t>
            </a:r>
            <a:r>
              <a:rPr lang="en-US" sz="1300" dirty="0"/>
              <a:t>RANDOM SALT will be generated under MD5 ENCRYPTION ALGORITHM and </a:t>
            </a:r>
            <a:r>
              <a:rPr lang="en-US" sz="1300" dirty="0" smtClean="0"/>
              <a:t> SERVER </a:t>
            </a:r>
            <a:r>
              <a:rPr lang="en-US" sz="1300" dirty="0"/>
              <a:t>TIMESTAMP;</a:t>
            </a:r>
          </a:p>
          <a:p>
            <a:pPr marL="514350" indent="-514350" algn="just">
              <a:buAutoNum type="arabicPeriod"/>
            </a:pPr>
            <a:r>
              <a:rPr lang="en-US" sz="1300" dirty="0"/>
              <a:t>The </a:t>
            </a:r>
            <a:r>
              <a:rPr lang="en-US" sz="1300" dirty="0" smtClean="0"/>
              <a:t>KEY(Ex: Thumbprint) </a:t>
            </a:r>
            <a:r>
              <a:rPr lang="en-US" sz="1300" dirty="0"/>
              <a:t>+ SALT will be used to generate an INITIALIZATION VECTOR (IV) that will again undergo MD5 ENCRYPTION;</a:t>
            </a:r>
          </a:p>
          <a:p>
            <a:pPr marL="514350" indent="-514350" algn="just">
              <a:buAutoNum type="arabicPeriod"/>
            </a:pPr>
            <a:r>
              <a:rPr lang="en-US" sz="1300" dirty="0"/>
              <a:t>Then this INITIALIZATION VECTOR will be used to encrypt the email content using AES 128 BIT ENCRYPTION TECHNIQUE;</a:t>
            </a:r>
          </a:p>
          <a:p>
            <a:pPr marL="514350" indent="-514350" algn="just">
              <a:buFont typeface="Arial" panose="020B0604020202020204" pitchFamily="34" charset="0"/>
              <a:buAutoNum type="arabicPeriod"/>
            </a:pPr>
            <a:r>
              <a:rPr lang="en-US" sz="1300" dirty="0" smtClean="0"/>
              <a:t>This </a:t>
            </a:r>
            <a:r>
              <a:rPr lang="en-US" sz="1300" dirty="0"/>
              <a:t>Encrypted content will be BASE64 ENCODED and stored in the database. (NOTE : The key provided by the sender is NEVER STORED anywhere in any form)</a:t>
            </a:r>
          </a:p>
          <a:p>
            <a:pPr marL="514350" indent="-514350" algn="just">
              <a:buFont typeface="Arial" panose="020B0604020202020204" pitchFamily="34" charset="0"/>
              <a:buAutoNum type="arabicPeriod"/>
            </a:pPr>
            <a:r>
              <a:rPr lang="en-US" sz="1300" dirty="0"/>
              <a:t>The recipient of the email will see the content of the email in encrypted form which no one can understand. To read the actual content he has to provide </a:t>
            </a:r>
            <a:r>
              <a:rPr lang="en-US" sz="1300" dirty="0" smtClean="0"/>
              <a:t>his FINGER PRINTS. </a:t>
            </a:r>
            <a:r>
              <a:rPr lang="en-US" sz="1300" dirty="0"/>
              <a:t>This decryption is temporary and at the VIEW LEVEL ONLY . Once the user has read the actual content, as soon as he redirects from the web page. The temporary decryption will vanish.</a:t>
            </a:r>
          </a:p>
          <a:p>
            <a:pPr marL="514350" indent="-514350" algn="just">
              <a:buFont typeface="Arial" panose="020B0604020202020204" pitchFamily="34" charset="0"/>
              <a:buAutoNum type="arabicPeriod"/>
            </a:pPr>
            <a:r>
              <a:rPr lang="en-US" sz="1300" dirty="0"/>
              <a:t>Now a question might be “Does the receiver needs to remember 100s of passwords for deciphering 100s of emails?” The answer is NO.</a:t>
            </a:r>
          </a:p>
          <a:p>
            <a:pPr marL="514350" indent="-514350" algn="just">
              <a:buFont typeface="Arial" panose="020B0604020202020204" pitchFamily="34" charset="0"/>
              <a:buAutoNum type="arabicPeriod"/>
            </a:pPr>
            <a:r>
              <a:rPr lang="en-US" sz="1300" dirty="0"/>
              <a:t>Once the recipient has successfully deciphered the email. The key will be stored in user’s LOCAL STORAGE or CACHE, providing DEVICE LEVEL </a:t>
            </a:r>
            <a:r>
              <a:rPr lang="en-US" sz="1300" dirty="0" smtClean="0"/>
              <a:t>SECURITY </a:t>
            </a:r>
            <a:r>
              <a:rPr lang="en-US" sz="1300" smtClean="0"/>
              <a:t>as well.</a:t>
            </a:r>
            <a:endParaRPr lang="en-US" sz="1300" dirty="0" smtClean="0"/>
          </a:p>
          <a:p>
            <a:pPr marL="514350" indent="-514350" algn="just">
              <a:buFont typeface="Arial" panose="020B0604020202020204" pitchFamily="34" charset="0"/>
              <a:buAutoNum type="arabicPeriod"/>
            </a:pPr>
            <a:r>
              <a:rPr lang="en-US" sz="1300" dirty="0" smtClean="0"/>
              <a:t>Moreover the sender of the email will get a notification if number of wrong password attempts exceeds a preset value(say 3).The sender and receiver both get an option to delete the email permanently from the server (Even from the receiver’s inbox for the sake of security).</a:t>
            </a:r>
            <a:endParaRPr lang="en-US" sz="1300" dirty="0"/>
          </a:p>
          <a:p>
            <a:pPr algn="just"/>
            <a:r>
              <a:rPr lang="en-US" sz="1300" dirty="0"/>
              <a:t>	Thus an email service with 3 LAYERS security and encryption : USER AUTHENTICATION,  ENCRYPTED STORAGE &amp; DEVICE BASED </a:t>
            </a:r>
            <a:r>
              <a:rPr lang="en-US" sz="1300" dirty="0" smtClean="0"/>
              <a:t>SECURITY</a:t>
            </a:r>
            <a:endParaRPr lang="en-US" sz="1300" dirty="0"/>
          </a:p>
          <a:p>
            <a:pPr algn="just"/>
            <a:r>
              <a:rPr lang="en-US" sz="1300" dirty="0"/>
              <a:t>	</a:t>
            </a:r>
          </a:p>
        </p:txBody>
      </p:sp>
      <p:sp>
        <p:nvSpPr>
          <p:cNvPr id="8" name="Rounded Rectangle 7"/>
          <p:cNvSpPr/>
          <p:nvPr/>
        </p:nvSpPr>
        <p:spPr>
          <a:xfrm>
            <a:off x="86929" y="1974711"/>
            <a:ext cx="12001500" cy="384464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49351" y="5920727"/>
            <a:ext cx="12001500" cy="84332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263076" y="5916688"/>
            <a:ext cx="11574049" cy="1015663"/>
          </a:xfrm>
          <a:prstGeom prst="rect">
            <a:avLst/>
          </a:prstGeom>
          <a:noFill/>
        </p:spPr>
        <p:txBody>
          <a:bodyPr wrap="square" rtlCol="0">
            <a:spAutoFit/>
          </a:bodyPr>
          <a:lstStyle/>
          <a:p>
            <a:pPr algn="just"/>
            <a:r>
              <a:rPr lang="en-US" sz="1200" b="1" u="sng" dirty="0" smtClean="0"/>
              <a:t>Technology Stack</a:t>
            </a:r>
          </a:p>
          <a:p>
            <a:pPr algn="just"/>
            <a:endParaRPr lang="en-US" sz="1200" dirty="0" smtClean="0"/>
          </a:p>
          <a:p>
            <a:pPr algn="just"/>
            <a:r>
              <a:rPr lang="en-US" sz="1200" dirty="0" smtClean="0"/>
              <a:t>HTML, CSS, Material </a:t>
            </a:r>
            <a:r>
              <a:rPr lang="en-US" sz="1200" dirty="0"/>
              <a:t>Design Light (</a:t>
            </a:r>
            <a:r>
              <a:rPr lang="en-US" sz="1200" dirty="0" smtClean="0"/>
              <a:t>MDL), JavaScript, Angular.js, jQuery, PHP, MySQL DB, </a:t>
            </a:r>
            <a:r>
              <a:rPr lang="en-US" sz="1200" dirty="0" err="1" smtClean="0"/>
              <a:t>Mcrypt</a:t>
            </a:r>
            <a:r>
              <a:rPr lang="en-US" sz="1200" dirty="0" smtClean="0"/>
              <a:t>, AJAX, MD5 </a:t>
            </a:r>
            <a:r>
              <a:rPr lang="en-US" sz="1200" dirty="0"/>
              <a:t>Encryption </a:t>
            </a:r>
            <a:r>
              <a:rPr lang="en-US" sz="1200" dirty="0" smtClean="0"/>
              <a:t>Algorithm, </a:t>
            </a:r>
            <a:r>
              <a:rPr lang="en-US" sz="1200" dirty="0"/>
              <a:t>AES 128 bit Encryption </a:t>
            </a:r>
            <a:r>
              <a:rPr lang="en-US" sz="1200" dirty="0" smtClean="0"/>
              <a:t>Algorithm, PHP Mailer, P2P communication channel,  APACHE server, WAMP/LAMP,  Web sockets, Ionic Framework, ng-Cordova</a:t>
            </a:r>
            <a:endParaRPr lang="en-US" sz="1200" dirty="0"/>
          </a:p>
          <a:p>
            <a:pPr algn="just"/>
            <a:endParaRPr lang="en-US" sz="1200" dirty="0"/>
          </a:p>
        </p:txBody>
      </p:sp>
    </p:spTree>
    <p:extLst>
      <p:ext uri="{BB962C8B-B14F-4D97-AF65-F5344CB8AC3E}">
        <p14:creationId xmlns:p14="http://schemas.microsoft.com/office/powerpoint/2010/main" val="17635070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4755" y="0"/>
            <a:ext cx="7348162" cy="6134118"/>
          </a:xfrm>
          <a:prstGeom prst="rect">
            <a:avLst/>
          </a:prstGeom>
        </p:spPr>
      </p:pic>
      <p:sp>
        <p:nvSpPr>
          <p:cNvPr id="2" name="TextBox 1"/>
          <p:cNvSpPr txBox="1"/>
          <p:nvPr/>
        </p:nvSpPr>
        <p:spPr>
          <a:xfrm>
            <a:off x="890337" y="312821"/>
            <a:ext cx="1467852" cy="369332"/>
          </a:xfrm>
          <a:prstGeom prst="rect">
            <a:avLst/>
          </a:prstGeom>
          <a:noFill/>
        </p:spPr>
        <p:txBody>
          <a:bodyPr wrap="square" rtlCol="0">
            <a:spAutoFit/>
          </a:bodyPr>
          <a:lstStyle/>
          <a:p>
            <a:r>
              <a:rPr lang="en-US" b="1" u="sng" dirty="0" smtClean="0"/>
              <a:t>USE CASE</a:t>
            </a:r>
          </a:p>
        </p:txBody>
      </p:sp>
      <p:sp>
        <p:nvSpPr>
          <p:cNvPr id="4" name="Rounded Rectangle 3"/>
          <p:cNvSpPr/>
          <p:nvPr/>
        </p:nvSpPr>
        <p:spPr>
          <a:xfrm>
            <a:off x="49350" y="6038217"/>
            <a:ext cx="12001500" cy="69448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63076" y="6027003"/>
            <a:ext cx="11574049" cy="1200329"/>
          </a:xfrm>
          <a:prstGeom prst="rect">
            <a:avLst/>
          </a:prstGeom>
          <a:noFill/>
        </p:spPr>
        <p:txBody>
          <a:bodyPr wrap="square" rtlCol="0">
            <a:spAutoFit/>
          </a:bodyPr>
          <a:lstStyle/>
          <a:p>
            <a:pPr algn="just"/>
            <a:r>
              <a:rPr lang="en-US" sz="1200" b="1" u="sng" dirty="0" smtClean="0"/>
              <a:t>DEPENDENCIES</a:t>
            </a:r>
          </a:p>
          <a:p>
            <a:pPr algn="just"/>
            <a:endParaRPr lang="en-US" sz="1200" b="1" u="sng" dirty="0"/>
          </a:p>
          <a:p>
            <a:pPr algn="just"/>
            <a:r>
              <a:rPr lang="en-US" sz="1200" dirty="0" smtClean="0"/>
              <a:t>Android Device with Finger Print Scanner, Biometric Scanner, Internet Connection</a:t>
            </a:r>
            <a:endParaRPr lang="en-US" sz="1200" dirty="0" smtClean="0"/>
          </a:p>
          <a:p>
            <a:pPr algn="just"/>
            <a:endParaRPr lang="en-US" sz="1200" dirty="0" smtClean="0"/>
          </a:p>
          <a:p>
            <a:pPr algn="just"/>
            <a:endParaRPr lang="en-US" sz="1200" dirty="0"/>
          </a:p>
          <a:p>
            <a:pPr algn="just"/>
            <a:endParaRPr lang="en-US" sz="1200" dirty="0"/>
          </a:p>
        </p:txBody>
      </p:sp>
    </p:spTree>
    <p:extLst>
      <p:ext uri="{BB962C8B-B14F-4D97-AF65-F5344CB8AC3E}">
        <p14:creationId xmlns:p14="http://schemas.microsoft.com/office/powerpoint/2010/main" val="20587786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571848" y="163012"/>
            <a:ext cx="10909300" cy="296392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a:t>
            </a:r>
            <a:endParaRPr lang="en-US" dirty="0"/>
          </a:p>
        </p:txBody>
      </p:sp>
      <p:sp>
        <p:nvSpPr>
          <p:cNvPr id="6" name="TextBox 5"/>
          <p:cNvSpPr txBox="1"/>
          <p:nvPr/>
        </p:nvSpPr>
        <p:spPr>
          <a:xfrm>
            <a:off x="809973" y="290756"/>
            <a:ext cx="10433050" cy="2708434"/>
          </a:xfrm>
          <a:prstGeom prst="rect">
            <a:avLst/>
          </a:prstGeom>
          <a:noFill/>
        </p:spPr>
        <p:txBody>
          <a:bodyPr wrap="square" rtlCol="0">
            <a:spAutoFit/>
          </a:bodyPr>
          <a:lstStyle/>
          <a:p>
            <a:pPr algn="just"/>
            <a:r>
              <a:rPr lang="en-US" sz="1700" dirty="0" smtClean="0"/>
              <a:t>Use Case </a:t>
            </a:r>
          </a:p>
          <a:p>
            <a:pPr algn="just"/>
            <a:endParaRPr lang="en-US" sz="1700" dirty="0" smtClean="0"/>
          </a:p>
          <a:p>
            <a:pPr algn="just"/>
            <a:r>
              <a:rPr lang="en-US" sz="1700" dirty="0" smtClean="0"/>
              <a:t>Our Email service can be used for highly confidential information exchange, be that simple text based email or attachment files. Everything on the DB and file storage remains in encrypted format which cannot be access in anyway without knowing the private key set by the sender of that file. For example ISRO can use it for intra-ISRO communications so that information never leaks out. Or defense forces can use it to broadcast message to the soldiers so that only intended person can understand it. Even govt. future plans and RAW’s secret mission information can be carried out through our network. Even sometimes common people lose their cell phones or laptops with their accounts logged in. Our email system is not affected by any hardware thefts, since there is no single key for the encryption. Even shoulder surfing won’t work.</a:t>
            </a:r>
          </a:p>
        </p:txBody>
      </p:sp>
    </p:spTree>
    <p:extLst>
      <p:ext uri="{BB962C8B-B14F-4D97-AF65-F5344CB8AC3E}">
        <p14:creationId xmlns:p14="http://schemas.microsoft.com/office/powerpoint/2010/main" val="22105235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322" y="-273329"/>
            <a:ext cx="10515600" cy="1325563"/>
          </a:xfrm>
        </p:spPr>
        <p:txBody>
          <a:bodyPr/>
          <a:lstStyle/>
          <a:p>
            <a:r>
              <a:rPr lang="en-US" dirty="0" smtClean="0"/>
              <a:t>Regular Email Services</a:t>
            </a:r>
            <a:endParaRPr lang="en-US" dirty="0"/>
          </a:p>
        </p:txBody>
      </p:sp>
      <p:pic>
        <p:nvPicPr>
          <p:cNvPr id="9" name="Picture 8"/>
          <p:cNvPicPr>
            <a:picLocks noChangeAspect="1"/>
          </p:cNvPicPr>
          <p:nvPr/>
        </p:nvPicPr>
        <p:blipFill>
          <a:blip r:embed="rId2"/>
          <a:stretch>
            <a:fillRect/>
          </a:stretch>
        </p:blipFill>
        <p:spPr>
          <a:xfrm>
            <a:off x="2600104" y="1154670"/>
            <a:ext cx="6005277" cy="4216204"/>
          </a:xfrm>
          <a:prstGeom prst="rect">
            <a:avLst/>
          </a:prstGeom>
        </p:spPr>
      </p:pic>
      <p:pic>
        <p:nvPicPr>
          <p:cNvPr id="10" name="Picture 9"/>
          <p:cNvPicPr>
            <a:picLocks noChangeAspect="1"/>
          </p:cNvPicPr>
          <p:nvPr/>
        </p:nvPicPr>
        <p:blipFill>
          <a:blip r:embed="rId3"/>
          <a:stretch>
            <a:fillRect/>
          </a:stretch>
        </p:blipFill>
        <p:spPr>
          <a:xfrm>
            <a:off x="5056219" y="5337798"/>
            <a:ext cx="1219321" cy="1651626"/>
          </a:xfrm>
          <a:prstGeom prst="rect">
            <a:avLst/>
          </a:prstGeom>
        </p:spPr>
      </p:pic>
      <p:cxnSp>
        <p:nvCxnSpPr>
          <p:cNvPr id="12" name="Straight Arrow Connector 11"/>
          <p:cNvCxnSpPr/>
          <p:nvPr/>
        </p:nvCxnSpPr>
        <p:spPr>
          <a:xfrm flipH="1">
            <a:off x="5643777" y="4875097"/>
            <a:ext cx="20828" cy="541678"/>
          </a:xfrm>
          <a:prstGeom prst="straightConnector1">
            <a:avLst/>
          </a:prstGeom>
          <a:ln w="38100">
            <a:headEnd type="triangle"/>
            <a:tailEnd type="triangle"/>
          </a:ln>
        </p:spPr>
        <p:style>
          <a:lnRef idx="3">
            <a:schemeClr val="accent5"/>
          </a:lnRef>
          <a:fillRef idx="0">
            <a:schemeClr val="accent5"/>
          </a:fillRef>
          <a:effectRef idx="2">
            <a:schemeClr val="accent5"/>
          </a:effectRef>
          <a:fontRef idx="minor">
            <a:schemeClr val="tx1"/>
          </a:fontRef>
        </p:style>
      </p:cxnSp>
      <p:sp>
        <p:nvSpPr>
          <p:cNvPr id="14" name="Oval Callout 13"/>
          <p:cNvSpPr/>
          <p:nvPr/>
        </p:nvSpPr>
        <p:spPr>
          <a:xfrm>
            <a:off x="3447651" y="830930"/>
            <a:ext cx="1579273" cy="646527"/>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Hey, Deploy this code.</a:t>
            </a:r>
            <a:endParaRPr lang="en-US" sz="1200" dirty="0"/>
          </a:p>
        </p:txBody>
      </p:sp>
      <p:sp>
        <p:nvSpPr>
          <p:cNvPr id="15" name="Oval Callout 14"/>
          <p:cNvSpPr/>
          <p:nvPr/>
        </p:nvSpPr>
        <p:spPr>
          <a:xfrm>
            <a:off x="8044489" y="557565"/>
            <a:ext cx="1579273" cy="646527"/>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Sure ma'am</a:t>
            </a:r>
            <a:endParaRPr lang="en-US" sz="1200" dirty="0"/>
          </a:p>
        </p:txBody>
      </p:sp>
      <p:sp>
        <p:nvSpPr>
          <p:cNvPr id="16" name="TextBox 15"/>
          <p:cNvSpPr txBox="1"/>
          <p:nvPr/>
        </p:nvSpPr>
        <p:spPr>
          <a:xfrm>
            <a:off x="5226894" y="6531613"/>
            <a:ext cx="1718457" cy="369332"/>
          </a:xfrm>
          <a:prstGeom prst="rect">
            <a:avLst/>
          </a:prstGeom>
          <a:noFill/>
        </p:spPr>
        <p:txBody>
          <a:bodyPr wrap="square" rtlCol="0">
            <a:spAutoFit/>
          </a:bodyPr>
          <a:lstStyle/>
          <a:p>
            <a:r>
              <a:rPr lang="en-US" b="1" dirty="0" smtClean="0">
                <a:solidFill>
                  <a:schemeClr val="accent5"/>
                </a:solidFill>
              </a:rPr>
              <a:t>ADMIN</a:t>
            </a:r>
            <a:endParaRPr lang="en-US" b="1" dirty="0">
              <a:solidFill>
                <a:schemeClr val="accent5"/>
              </a:solidFill>
            </a:endParaRPr>
          </a:p>
        </p:txBody>
      </p:sp>
      <p:sp>
        <p:nvSpPr>
          <p:cNvPr id="18" name="Oval 17"/>
          <p:cNvSpPr/>
          <p:nvPr/>
        </p:nvSpPr>
        <p:spPr>
          <a:xfrm>
            <a:off x="1460564" y="1338872"/>
            <a:ext cx="1093045" cy="1053753"/>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100" dirty="0" smtClean="0"/>
              <a:t>{</a:t>
            </a:r>
          </a:p>
          <a:p>
            <a:pPr algn="just"/>
            <a:r>
              <a:rPr lang="en-US" sz="1100" dirty="0" smtClean="0"/>
              <a:t>… </a:t>
            </a:r>
          </a:p>
          <a:p>
            <a:pPr algn="just"/>
            <a:r>
              <a:rPr lang="en-US" sz="1100" dirty="0" smtClean="0"/>
              <a:t>code</a:t>
            </a:r>
          </a:p>
          <a:p>
            <a:pPr algn="just"/>
            <a:r>
              <a:rPr lang="en-US" sz="1100" dirty="0" smtClean="0"/>
              <a:t>…</a:t>
            </a:r>
            <a:endParaRPr lang="en-US" sz="1100" dirty="0"/>
          </a:p>
          <a:p>
            <a:pPr algn="just"/>
            <a:r>
              <a:rPr lang="en-US" sz="1100" dirty="0" smtClean="0"/>
              <a:t>}</a:t>
            </a:r>
            <a:endParaRPr lang="en-US" sz="1100" dirty="0"/>
          </a:p>
        </p:txBody>
      </p:sp>
      <p:sp>
        <p:nvSpPr>
          <p:cNvPr id="19" name="Oval 18"/>
          <p:cNvSpPr/>
          <p:nvPr/>
        </p:nvSpPr>
        <p:spPr>
          <a:xfrm>
            <a:off x="8755042" y="1482709"/>
            <a:ext cx="1093045" cy="1053753"/>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100" dirty="0" smtClean="0"/>
              <a:t>{</a:t>
            </a:r>
          </a:p>
          <a:p>
            <a:pPr algn="just"/>
            <a:r>
              <a:rPr lang="en-US" sz="1100" dirty="0" smtClean="0"/>
              <a:t>… </a:t>
            </a:r>
          </a:p>
          <a:p>
            <a:pPr algn="just"/>
            <a:r>
              <a:rPr lang="en-US" sz="1100" dirty="0" smtClean="0"/>
              <a:t>code</a:t>
            </a:r>
          </a:p>
          <a:p>
            <a:pPr algn="just"/>
            <a:r>
              <a:rPr lang="en-US" sz="1100" dirty="0" smtClean="0"/>
              <a:t>…</a:t>
            </a:r>
            <a:endParaRPr lang="en-US" sz="1100" dirty="0"/>
          </a:p>
          <a:p>
            <a:pPr algn="just"/>
            <a:r>
              <a:rPr lang="en-US" sz="1100" dirty="0" smtClean="0"/>
              <a:t>}</a:t>
            </a:r>
            <a:endParaRPr lang="en-US" sz="1100" dirty="0"/>
          </a:p>
        </p:txBody>
      </p:sp>
      <p:sp>
        <p:nvSpPr>
          <p:cNvPr id="20" name="Oval 19"/>
          <p:cNvSpPr/>
          <p:nvPr/>
        </p:nvSpPr>
        <p:spPr>
          <a:xfrm>
            <a:off x="3963174" y="5534054"/>
            <a:ext cx="1093045" cy="1053753"/>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100" dirty="0" smtClean="0"/>
              <a:t>{</a:t>
            </a:r>
          </a:p>
          <a:p>
            <a:pPr algn="just"/>
            <a:r>
              <a:rPr lang="en-US" sz="1100" dirty="0" smtClean="0"/>
              <a:t>… </a:t>
            </a:r>
          </a:p>
          <a:p>
            <a:pPr algn="just"/>
            <a:r>
              <a:rPr lang="en-US" sz="1100" dirty="0" smtClean="0"/>
              <a:t>code</a:t>
            </a:r>
          </a:p>
          <a:p>
            <a:pPr algn="just"/>
            <a:r>
              <a:rPr lang="en-US" sz="1100" dirty="0" smtClean="0"/>
              <a:t>…</a:t>
            </a:r>
            <a:endParaRPr lang="en-US" sz="1100" dirty="0"/>
          </a:p>
          <a:p>
            <a:pPr algn="just"/>
            <a:r>
              <a:rPr lang="en-US" sz="1100" dirty="0" smtClean="0"/>
              <a:t>}</a:t>
            </a:r>
            <a:endParaRPr lang="en-US" sz="1100" dirty="0"/>
          </a:p>
        </p:txBody>
      </p:sp>
      <p:sp>
        <p:nvSpPr>
          <p:cNvPr id="21" name="Oval 20"/>
          <p:cNvSpPr/>
          <p:nvPr/>
        </p:nvSpPr>
        <p:spPr>
          <a:xfrm>
            <a:off x="5097254" y="2052584"/>
            <a:ext cx="1093045" cy="1053753"/>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100" dirty="0" smtClean="0"/>
              <a:t>U2FsdGVkX1/adq+2/3BWp7t5QRc0Mh=</a:t>
            </a:r>
            <a:endParaRPr lang="en-US" sz="1100" dirty="0"/>
          </a:p>
        </p:txBody>
      </p:sp>
      <p:pic>
        <p:nvPicPr>
          <p:cNvPr id="24" name="Picture 23"/>
          <p:cNvPicPr>
            <a:picLocks noChangeAspect="1"/>
          </p:cNvPicPr>
          <p:nvPr/>
        </p:nvPicPr>
        <p:blipFill>
          <a:blip r:embed="rId4"/>
          <a:stretch>
            <a:fillRect/>
          </a:stretch>
        </p:blipFill>
        <p:spPr>
          <a:xfrm flipH="1">
            <a:off x="5322321" y="5527491"/>
            <a:ext cx="560841" cy="205186"/>
          </a:xfrm>
          <a:prstGeom prst="rect">
            <a:avLst/>
          </a:prstGeom>
        </p:spPr>
      </p:pic>
      <p:pic>
        <p:nvPicPr>
          <p:cNvPr id="25" name="Picture 24"/>
          <p:cNvPicPr>
            <a:picLocks noChangeAspect="1"/>
          </p:cNvPicPr>
          <p:nvPr/>
        </p:nvPicPr>
        <p:blipFill>
          <a:blip r:embed="rId5"/>
          <a:stretch>
            <a:fillRect/>
          </a:stretch>
        </p:blipFill>
        <p:spPr>
          <a:xfrm rot="596398">
            <a:off x="5308253" y="5769283"/>
            <a:ext cx="343558" cy="130190"/>
          </a:xfrm>
          <a:prstGeom prst="rect">
            <a:avLst/>
          </a:prstGeom>
        </p:spPr>
      </p:pic>
      <p:sp>
        <p:nvSpPr>
          <p:cNvPr id="26" name="Oval Callout 25"/>
          <p:cNvSpPr/>
          <p:nvPr/>
        </p:nvSpPr>
        <p:spPr>
          <a:xfrm>
            <a:off x="5820809" y="4972877"/>
            <a:ext cx="1579273" cy="646527"/>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Thug Life</a:t>
            </a:r>
            <a:endParaRPr lang="en-US" sz="1200" dirty="0"/>
          </a:p>
        </p:txBody>
      </p:sp>
    </p:spTree>
    <p:extLst>
      <p:ext uri="{BB962C8B-B14F-4D97-AF65-F5344CB8AC3E}">
        <p14:creationId xmlns:p14="http://schemas.microsoft.com/office/powerpoint/2010/main" val="41065437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322" y="-273329"/>
            <a:ext cx="10515600" cy="1325563"/>
          </a:xfrm>
        </p:spPr>
        <p:txBody>
          <a:bodyPr/>
          <a:lstStyle/>
          <a:p>
            <a:r>
              <a:rPr lang="en-US" b="1" dirty="0" smtClean="0"/>
              <a:t>Our Email Service</a:t>
            </a:r>
            <a:endParaRPr lang="en-US" b="1" dirty="0"/>
          </a:p>
        </p:txBody>
      </p:sp>
      <p:pic>
        <p:nvPicPr>
          <p:cNvPr id="9" name="Picture 8"/>
          <p:cNvPicPr>
            <a:picLocks noChangeAspect="1"/>
          </p:cNvPicPr>
          <p:nvPr/>
        </p:nvPicPr>
        <p:blipFill>
          <a:blip r:embed="rId2"/>
          <a:stretch>
            <a:fillRect/>
          </a:stretch>
        </p:blipFill>
        <p:spPr>
          <a:xfrm>
            <a:off x="2600104" y="1154670"/>
            <a:ext cx="6005277" cy="4216204"/>
          </a:xfrm>
          <a:prstGeom prst="rect">
            <a:avLst/>
          </a:prstGeom>
        </p:spPr>
      </p:pic>
      <p:pic>
        <p:nvPicPr>
          <p:cNvPr id="10" name="Picture 9"/>
          <p:cNvPicPr>
            <a:picLocks noChangeAspect="1"/>
          </p:cNvPicPr>
          <p:nvPr/>
        </p:nvPicPr>
        <p:blipFill>
          <a:blip r:embed="rId3"/>
          <a:stretch>
            <a:fillRect/>
          </a:stretch>
        </p:blipFill>
        <p:spPr>
          <a:xfrm>
            <a:off x="5056219" y="5337798"/>
            <a:ext cx="1219321" cy="1651626"/>
          </a:xfrm>
          <a:prstGeom prst="rect">
            <a:avLst/>
          </a:prstGeom>
        </p:spPr>
      </p:pic>
      <p:cxnSp>
        <p:nvCxnSpPr>
          <p:cNvPr id="12" name="Straight Arrow Connector 11"/>
          <p:cNvCxnSpPr/>
          <p:nvPr/>
        </p:nvCxnSpPr>
        <p:spPr>
          <a:xfrm flipH="1">
            <a:off x="5643777" y="4875097"/>
            <a:ext cx="20828" cy="541678"/>
          </a:xfrm>
          <a:prstGeom prst="straightConnector1">
            <a:avLst/>
          </a:prstGeom>
          <a:ln w="38100">
            <a:headEnd type="triangle"/>
            <a:tailEnd type="triangle"/>
          </a:ln>
        </p:spPr>
        <p:style>
          <a:lnRef idx="3">
            <a:schemeClr val="accent5"/>
          </a:lnRef>
          <a:fillRef idx="0">
            <a:schemeClr val="accent5"/>
          </a:fillRef>
          <a:effectRef idx="2">
            <a:schemeClr val="accent5"/>
          </a:effectRef>
          <a:fontRef idx="minor">
            <a:schemeClr val="tx1"/>
          </a:fontRef>
        </p:style>
      </p:cxnSp>
      <p:sp>
        <p:nvSpPr>
          <p:cNvPr id="14" name="Oval Callout 13"/>
          <p:cNvSpPr/>
          <p:nvPr/>
        </p:nvSpPr>
        <p:spPr>
          <a:xfrm>
            <a:off x="3447651" y="830930"/>
            <a:ext cx="1579273" cy="646527"/>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Hey, Deploy this code.</a:t>
            </a:r>
            <a:endParaRPr lang="en-US" sz="1200" dirty="0"/>
          </a:p>
        </p:txBody>
      </p:sp>
      <p:sp>
        <p:nvSpPr>
          <p:cNvPr id="15" name="Oval Callout 14"/>
          <p:cNvSpPr/>
          <p:nvPr/>
        </p:nvSpPr>
        <p:spPr>
          <a:xfrm>
            <a:off x="8044489" y="557565"/>
            <a:ext cx="1579273" cy="646527"/>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Sure ma'am</a:t>
            </a:r>
            <a:endParaRPr lang="en-US" sz="1200" dirty="0"/>
          </a:p>
        </p:txBody>
      </p:sp>
      <p:sp>
        <p:nvSpPr>
          <p:cNvPr id="16" name="TextBox 15"/>
          <p:cNvSpPr txBox="1"/>
          <p:nvPr/>
        </p:nvSpPr>
        <p:spPr>
          <a:xfrm>
            <a:off x="5226894" y="6531613"/>
            <a:ext cx="1718457" cy="369332"/>
          </a:xfrm>
          <a:prstGeom prst="rect">
            <a:avLst/>
          </a:prstGeom>
          <a:noFill/>
        </p:spPr>
        <p:txBody>
          <a:bodyPr wrap="square" rtlCol="0">
            <a:spAutoFit/>
          </a:bodyPr>
          <a:lstStyle/>
          <a:p>
            <a:r>
              <a:rPr lang="en-US" b="1" dirty="0" smtClean="0">
                <a:solidFill>
                  <a:schemeClr val="accent5"/>
                </a:solidFill>
              </a:rPr>
              <a:t>ADMIN</a:t>
            </a:r>
            <a:endParaRPr lang="en-US" b="1" dirty="0">
              <a:solidFill>
                <a:schemeClr val="accent5"/>
              </a:solidFill>
            </a:endParaRPr>
          </a:p>
        </p:txBody>
      </p:sp>
      <p:sp>
        <p:nvSpPr>
          <p:cNvPr id="18" name="Oval 17"/>
          <p:cNvSpPr/>
          <p:nvPr/>
        </p:nvSpPr>
        <p:spPr>
          <a:xfrm>
            <a:off x="1460564" y="1338872"/>
            <a:ext cx="1093045" cy="1053753"/>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100" dirty="0" smtClean="0"/>
              <a:t>{</a:t>
            </a:r>
          </a:p>
          <a:p>
            <a:pPr algn="just"/>
            <a:r>
              <a:rPr lang="en-US" sz="1100" dirty="0" smtClean="0"/>
              <a:t>… </a:t>
            </a:r>
          </a:p>
          <a:p>
            <a:pPr algn="just"/>
            <a:r>
              <a:rPr lang="en-US" sz="1100" dirty="0" smtClean="0"/>
              <a:t>code</a:t>
            </a:r>
          </a:p>
          <a:p>
            <a:pPr algn="just"/>
            <a:r>
              <a:rPr lang="en-US" sz="1100" dirty="0" smtClean="0"/>
              <a:t>…</a:t>
            </a:r>
            <a:endParaRPr lang="en-US" sz="1100" dirty="0"/>
          </a:p>
          <a:p>
            <a:pPr algn="just"/>
            <a:r>
              <a:rPr lang="en-US" sz="1100" dirty="0" smtClean="0"/>
              <a:t>}</a:t>
            </a:r>
            <a:endParaRPr lang="en-US" sz="1100" dirty="0"/>
          </a:p>
        </p:txBody>
      </p:sp>
      <p:sp>
        <p:nvSpPr>
          <p:cNvPr id="19" name="Oval 18"/>
          <p:cNvSpPr/>
          <p:nvPr/>
        </p:nvSpPr>
        <p:spPr>
          <a:xfrm>
            <a:off x="8755042" y="1482709"/>
            <a:ext cx="1093045" cy="1053753"/>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100" dirty="0" smtClean="0"/>
              <a:t>{</a:t>
            </a:r>
          </a:p>
          <a:p>
            <a:pPr algn="just"/>
            <a:r>
              <a:rPr lang="en-US" sz="1100" dirty="0" smtClean="0"/>
              <a:t>… </a:t>
            </a:r>
          </a:p>
          <a:p>
            <a:pPr algn="just"/>
            <a:r>
              <a:rPr lang="en-US" sz="1100" dirty="0" smtClean="0"/>
              <a:t>code</a:t>
            </a:r>
          </a:p>
          <a:p>
            <a:pPr algn="just"/>
            <a:r>
              <a:rPr lang="en-US" sz="1100" dirty="0" smtClean="0"/>
              <a:t>…</a:t>
            </a:r>
            <a:endParaRPr lang="en-US" sz="1100" dirty="0"/>
          </a:p>
          <a:p>
            <a:pPr algn="just"/>
            <a:r>
              <a:rPr lang="en-US" sz="1100" dirty="0" smtClean="0"/>
              <a:t>}</a:t>
            </a:r>
            <a:endParaRPr lang="en-US" sz="1100" dirty="0"/>
          </a:p>
        </p:txBody>
      </p:sp>
      <p:sp>
        <p:nvSpPr>
          <p:cNvPr id="20" name="Oval 19"/>
          <p:cNvSpPr/>
          <p:nvPr/>
        </p:nvSpPr>
        <p:spPr>
          <a:xfrm>
            <a:off x="3963174" y="5534054"/>
            <a:ext cx="1093045" cy="1053753"/>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100" dirty="0"/>
              <a:t>U2FsdGVkX1/adq+2/3BWp7t5QRc0Mh</a:t>
            </a:r>
          </a:p>
        </p:txBody>
      </p:sp>
      <p:sp>
        <p:nvSpPr>
          <p:cNvPr id="21" name="Oval 20"/>
          <p:cNvSpPr/>
          <p:nvPr/>
        </p:nvSpPr>
        <p:spPr>
          <a:xfrm>
            <a:off x="5097254" y="2052584"/>
            <a:ext cx="1093045" cy="1053753"/>
          </a:xfrm>
          <a:prstGeom prst="ellipse">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100" dirty="0" smtClean="0"/>
              <a:t>U2FsdGVkX1/adq+2/3BWp7t5QRc0Mh=</a:t>
            </a:r>
            <a:endParaRPr lang="en-US" sz="1100" dirty="0"/>
          </a:p>
        </p:txBody>
      </p:sp>
      <p:pic>
        <p:nvPicPr>
          <p:cNvPr id="24" name="Picture 23"/>
          <p:cNvPicPr>
            <a:picLocks noChangeAspect="1"/>
          </p:cNvPicPr>
          <p:nvPr/>
        </p:nvPicPr>
        <p:blipFill>
          <a:blip r:embed="rId4"/>
          <a:stretch>
            <a:fillRect/>
          </a:stretch>
        </p:blipFill>
        <p:spPr>
          <a:xfrm flipH="1">
            <a:off x="2932119" y="1477457"/>
            <a:ext cx="560841" cy="205186"/>
          </a:xfrm>
          <a:prstGeom prst="rect">
            <a:avLst/>
          </a:prstGeom>
        </p:spPr>
      </p:pic>
      <p:pic>
        <p:nvPicPr>
          <p:cNvPr id="25" name="Picture 24"/>
          <p:cNvPicPr>
            <a:picLocks noChangeAspect="1"/>
          </p:cNvPicPr>
          <p:nvPr/>
        </p:nvPicPr>
        <p:blipFill>
          <a:blip r:embed="rId5"/>
          <a:stretch>
            <a:fillRect/>
          </a:stretch>
        </p:blipFill>
        <p:spPr>
          <a:xfrm rot="596398">
            <a:off x="2846256" y="1774349"/>
            <a:ext cx="343558" cy="130190"/>
          </a:xfrm>
          <a:prstGeom prst="rect">
            <a:avLst/>
          </a:prstGeom>
        </p:spPr>
      </p:pic>
      <p:sp>
        <p:nvSpPr>
          <p:cNvPr id="3" name="Block Arc 2"/>
          <p:cNvSpPr/>
          <p:nvPr/>
        </p:nvSpPr>
        <p:spPr>
          <a:xfrm>
            <a:off x="5512033" y="5701968"/>
            <a:ext cx="263486" cy="154745"/>
          </a:xfrm>
          <a:prstGeom prst="blockArc">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7" name="Picture 16"/>
          <p:cNvPicPr>
            <a:picLocks noChangeAspect="1"/>
          </p:cNvPicPr>
          <p:nvPr/>
        </p:nvPicPr>
        <p:blipFill>
          <a:blip r:embed="rId5"/>
          <a:stretch>
            <a:fillRect/>
          </a:stretch>
        </p:blipFill>
        <p:spPr>
          <a:xfrm rot="596398">
            <a:off x="7655061" y="1589124"/>
            <a:ext cx="343558" cy="130190"/>
          </a:xfrm>
          <a:prstGeom prst="rect">
            <a:avLst/>
          </a:prstGeom>
        </p:spPr>
      </p:pic>
      <p:pic>
        <p:nvPicPr>
          <p:cNvPr id="22" name="Picture 21"/>
          <p:cNvPicPr>
            <a:picLocks noChangeAspect="1"/>
          </p:cNvPicPr>
          <p:nvPr/>
        </p:nvPicPr>
        <p:blipFill>
          <a:blip r:embed="rId4"/>
          <a:stretch>
            <a:fillRect/>
          </a:stretch>
        </p:blipFill>
        <p:spPr>
          <a:xfrm flipH="1">
            <a:off x="7769063" y="1383201"/>
            <a:ext cx="466005" cy="170490"/>
          </a:xfrm>
          <a:prstGeom prst="rect">
            <a:avLst/>
          </a:prstGeom>
        </p:spPr>
      </p:pic>
    </p:spTree>
    <p:extLst>
      <p:ext uri="{BB962C8B-B14F-4D97-AF65-F5344CB8AC3E}">
        <p14:creationId xmlns:p14="http://schemas.microsoft.com/office/powerpoint/2010/main" val="25719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smtClean="0"/>
              <a:t>No Worry of Confidential Data Leakage, even if someone knows your account password</a:t>
            </a:r>
            <a:endParaRPr lang="en-US" sz="40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7696" y="3063582"/>
            <a:ext cx="5665037" cy="3098067"/>
          </a:xfrm>
        </p:spPr>
      </p:pic>
      <p:sp>
        <p:nvSpPr>
          <p:cNvPr id="5" name="Rounded Rectangular Callout 4"/>
          <p:cNvSpPr/>
          <p:nvPr/>
        </p:nvSpPr>
        <p:spPr>
          <a:xfrm>
            <a:off x="2883877" y="2293034"/>
            <a:ext cx="1406768" cy="770548"/>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Saw Your Password</a:t>
            </a:r>
            <a:endParaRPr lang="en-US" dirty="0"/>
          </a:p>
        </p:txBody>
      </p:sp>
      <p:pic>
        <p:nvPicPr>
          <p:cNvPr id="2050" name="Picture 2" descr="http://citifmonline.com/wp-content/uploads/2015/05/VO-1564-p67-black_man_job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99751" y="3448856"/>
            <a:ext cx="3754049" cy="2653347"/>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ular Callout 6"/>
          <p:cNvSpPr/>
          <p:nvPr/>
        </p:nvSpPr>
        <p:spPr>
          <a:xfrm>
            <a:off x="7920112" y="1983544"/>
            <a:ext cx="2579968" cy="1366838"/>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“What the hell is this? How does he understands these random characters?”</a:t>
            </a:r>
            <a:endParaRPr lang="en-US" dirty="0"/>
          </a:p>
        </p:txBody>
      </p:sp>
      <p:sp>
        <p:nvSpPr>
          <p:cNvPr id="6" name="Right Arrow 5"/>
          <p:cNvSpPr/>
          <p:nvPr/>
        </p:nvSpPr>
        <p:spPr>
          <a:xfrm>
            <a:off x="5809957" y="4612615"/>
            <a:ext cx="1674055" cy="4517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1759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40000" lnSpcReduction="20000"/>
          </a:bodyPr>
          <a:lstStyle/>
          <a:p>
            <a:pPr algn="just"/>
            <a:r>
              <a:rPr lang="en-US" dirty="0" smtClean="0"/>
              <a:t>IDEA</a:t>
            </a:r>
          </a:p>
          <a:p>
            <a:pPr algn="just"/>
            <a:endParaRPr lang="en-US" dirty="0" smtClean="0"/>
          </a:p>
          <a:p>
            <a:pPr algn="just"/>
            <a:r>
              <a:rPr lang="en-US" dirty="0" smtClean="0"/>
              <a:t>Our idea is to develop a SECURED &amp; ENCRYPTED EMAIL SERVICE. As the problem statement says that normally Emails services provide STORAGE LEVEL ENCRYPTION which are decrypted on-the-fly. So, we have tackled the drawbacks in this ON-THE-FLY DECRYPTION. </a:t>
            </a:r>
          </a:p>
          <a:p>
            <a:pPr algn="just"/>
            <a:r>
              <a:rPr lang="en-US" dirty="0" smtClean="0"/>
              <a:t>In our approach the email will undergo the following steps for better security :-</a:t>
            </a:r>
          </a:p>
          <a:p>
            <a:pPr marL="514350" indent="-514350" algn="just">
              <a:buAutoNum type="arabicPeriod"/>
            </a:pPr>
            <a:r>
              <a:rPr lang="en-US" dirty="0" smtClean="0"/>
              <a:t>The sender will provide a KEY to lock the Email Content;</a:t>
            </a:r>
          </a:p>
          <a:p>
            <a:pPr marL="514350" indent="-514350" algn="just">
              <a:buAutoNum type="arabicPeriod"/>
            </a:pPr>
            <a:r>
              <a:rPr lang="en-US" dirty="0" smtClean="0"/>
              <a:t>A RANDOM SALT will be generated under MD5 ENCRYPTION ALGORITHM and SERVER TIMESTAMP;</a:t>
            </a:r>
          </a:p>
          <a:p>
            <a:pPr marL="514350" indent="-514350" algn="just">
              <a:buAutoNum type="arabicPeriod"/>
            </a:pPr>
            <a:r>
              <a:rPr lang="en-US" dirty="0" smtClean="0"/>
              <a:t>The KEY + SALT will be used to generate an INITIALIZATION VECTOR (IV) that will again undergo MD5 ENCRYPTION;</a:t>
            </a:r>
          </a:p>
          <a:p>
            <a:pPr marL="514350" indent="-514350" algn="just">
              <a:buAutoNum type="arabicPeriod"/>
            </a:pPr>
            <a:r>
              <a:rPr lang="en-US" dirty="0" smtClean="0"/>
              <a:t>Then this INITIALIZATION VECTOR will be used to encrypt the email content using AES 128 BIT ENCRYPTION TECHNIQUE;</a:t>
            </a:r>
          </a:p>
          <a:p>
            <a:pPr marL="514350" indent="-514350" algn="just">
              <a:buFont typeface="Arial" panose="020B0604020202020204" pitchFamily="34" charset="0"/>
              <a:buAutoNum type="arabicPeriod"/>
            </a:pPr>
            <a:r>
              <a:rPr lang="en-US" dirty="0" smtClean="0"/>
              <a:t>Then this Encrypted content will be BASE64 ENCODED and stored in the database. (NOTE : The key provided by the sender is NEVER STORED anywhere in any form)</a:t>
            </a:r>
          </a:p>
          <a:p>
            <a:pPr marL="514350" indent="-514350" algn="just">
              <a:buFont typeface="Arial" panose="020B0604020202020204" pitchFamily="34" charset="0"/>
              <a:buAutoNum type="arabicPeriod"/>
            </a:pPr>
            <a:r>
              <a:rPr lang="en-US" dirty="0" smtClean="0"/>
              <a:t>The recipient of the email will see the content of the email in encrypted form which no one can understand. To read the actual content he has to provide the key which the sender has set. This decryption is temporary and at the VIEW LEVEL ONLY . Once the user has read the actual content, as soon as he redirects from the web page. The temporary decryption will vanish.</a:t>
            </a:r>
          </a:p>
          <a:p>
            <a:pPr marL="514350" indent="-514350" algn="just">
              <a:buFont typeface="Arial" panose="020B0604020202020204" pitchFamily="34" charset="0"/>
              <a:buAutoNum type="arabicPeriod"/>
            </a:pPr>
            <a:r>
              <a:rPr lang="en-US" dirty="0" smtClean="0"/>
              <a:t>Now a question might be “Does the receiver needs to remember 100s of passwords for deciphering 100s of emails?” The answer is NO.</a:t>
            </a:r>
          </a:p>
          <a:p>
            <a:pPr marL="514350" indent="-514350" algn="just">
              <a:buFont typeface="Arial" panose="020B0604020202020204" pitchFamily="34" charset="0"/>
              <a:buAutoNum type="arabicPeriod"/>
            </a:pPr>
            <a:r>
              <a:rPr lang="en-US" dirty="0" smtClean="0"/>
              <a:t>Once the recipient has successfully deciphered the email. The key will be stored in user’s LOCAL STORAGE or CACHE, providing DEVICE LEVEL SECURITY.</a:t>
            </a:r>
          </a:p>
          <a:p>
            <a:pPr marL="514350" indent="-514350" algn="just">
              <a:buFont typeface="Arial" panose="020B0604020202020204" pitchFamily="34" charset="0"/>
              <a:buAutoNum type="arabicPeriod"/>
            </a:pPr>
            <a:endParaRPr lang="en-US" dirty="0"/>
          </a:p>
          <a:p>
            <a:pPr marL="0" indent="0" algn="just">
              <a:buNone/>
            </a:pPr>
            <a:r>
              <a:rPr lang="en-US" dirty="0"/>
              <a:t>	</a:t>
            </a:r>
            <a:r>
              <a:rPr lang="en-US" dirty="0" smtClean="0"/>
              <a:t>Thus an email service with 3 LAYERS security and encryption : USER AUTHENTICATION,  ENCRYPTED STORAGE &amp; DEVICE BASED SECURITY</a:t>
            </a:r>
          </a:p>
          <a:p>
            <a:pPr marL="514350" indent="-514350" algn="just">
              <a:buAutoNum type="arabicPeriod"/>
            </a:pPr>
            <a:endParaRPr lang="en-US" dirty="0" smtClean="0"/>
          </a:p>
          <a:p>
            <a:pPr marL="0" indent="0" algn="just">
              <a:buNone/>
            </a:pPr>
            <a:r>
              <a:rPr lang="en-US" dirty="0" smtClean="0"/>
              <a:t>	</a:t>
            </a:r>
          </a:p>
        </p:txBody>
      </p:sp>
    </p:spTree>
    <p:extLst>
      <p:ext uri="{BB962C8B-B14F-4D97-AF65-F5344CB8AC3E}">
        <p14:creationId xmlns:p14="http://schemas.microsoft.com/office/powerpoint/2010/main" val="171242707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869</TotalTime>
  <Words>1033</Words>
  <Application>Microsoft Office PowerPoint</Application>
  <PresentationFormat>Widescreen</PresentationFormat>
  <Paragraphs>89</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Arial Black</vt:lpstr>
      <vt:lpstr>Calibri</vt:lpstr>
      <vt:lpstr>Calibri Light</vt:lpstr>
      <vt:lpstr>Wingdings 3</vt:lpstr>
      <vt:lpstr>Office Theme</vt:lpstr>
      <vt:lpstr>Smart India Hackathon 2017</vt:lpstr>
      <vt:lpstr>PowerPoint Presentation</vt:lpstr>
      <vt:lpstr>PowerPoint Presentation</vt:lpstr>
      <vt:lpstr>Regular Email Services</vt:lpstr>
      <vt:lpstr>Our Email Service</vt:lpstr>
      <vt:lpstr>No Worry of Confidential Data Leakage, even if someone knows your account password</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India Hackathon 2017</dc:title>
  <dc:creator>Anup</dc:creator>
  <cp:lastModifiedBy>Anup</cp:lastModifiedBy>
  <cp:revision>62</cp:revision>
  <dcterms:created xsi:type="dcterms:W3CDTF">2017-01-16T14:06:58Z</dcterms:created>
  <dcterms:modified xsi:type="dcterms:W3CDTF">2017-01-21T08:36:01Z</dcterms:modified>
</cp:coreProperties>
</file>

<file path=docProps/thumbnail.jpeg>
</file>